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7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s/slide6.xml" ContentType="application/vnd.openxmlformats-officedocument.presentationml.slide+xml"/>
  <Override PartName="/docProps/custom.xml" ContentType="application/vnd.openxmlformats-officedocument.custom-properties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5.xml" ContentType="application/vnd.openxmlformats-officedocument.presentationml.slideLayout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Masters/slideMaster3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slideLayouts/slideLayout18.xml" ContentType="application/vnd.openxmlformats-officedocument.presentationml.slideLayout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61" r:id="rId2"/>
    <p:sldMasterId id="2147483674" r:id="rId3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theme" Target="theme/theme1.xml"/><Relationship Id="rId5" Type="http://schemas.openxmlformats.org/officeDocument/2006/relationships/theme" Target="theme/theme2.xml"/><Relationship Id="rId6" Type="http://schemas.openxmlformats.org/officeDocument/2006/relationships/theme" Target="theme/theme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presProps" Target="presProps.xml" /><Relationship Id="rId23" Type="http://schemas.openxmlformats.org/officeDocument/2006/relationships/tableStyles" Target="tableStyles.xml" /><Relationship Id="rId24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7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8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1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2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33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6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38" name="PlaceHolder 7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1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2" name="PlaceHolder 2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3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4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5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6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7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8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9" name="PlaceHolder 1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1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3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4" name="PlaceHolder 2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5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59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1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2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3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4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5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6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69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0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71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6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76" name="PlaceHolder 7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x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0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1" name="PlaceHolder 2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2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3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8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7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,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6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" name="PlaceHolder 1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9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0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1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2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3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4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5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6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7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98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9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0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verTx" userDrawn="1">
  <p:cSld name="Title,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1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2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3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fourObj" userDrawn="1">
  <p:cSld name="Title, 4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4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05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6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7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08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Title, 6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9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10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1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2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3" name="PlaceHolder 5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4" name="PlaceHolder 6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15" name="PlaceHolder 7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tIns="0" rIns="0" bIns="0">
            <a:normAutofit fontScale="49000"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itle,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8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9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Only" userDrawn="1">
  <p:cSld name="Centered Tex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PlaceHolder 1" hidden="0"/>
          <p:cNvSpPr>
            <a:spLocks noGrp="1"/>
          </p:cNvSpPr>
          <p:nvPr isPhoto="0" userDrawn="0">
            <p:ph type="subTitle" hasCustomPrompt="0"/>
          </p:nvPr>
        </p:nvSpPr>
        <p:spPr bwMode="auto">
          <a:xfrm>
            <a:off x="457200" y="205200"/>
            <a:ext cx="8229240" cy="398124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AndObj" userDrawn="1">
  <p:cSld name="Title, 2 Content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3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5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AndTwoObj" userDrawn="1">
  <p:cSld name="Title Content and 2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17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19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OverTx" userDrawn="1">
  <p:cSld name="Title, 2 Content over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9360"/>
            <a:ext cx="8229240" cy="125028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 algn="ctr">
              <a:defRPr/>
            </a:pPr>
            <a:endParaRPr lang="ru-RU" sz="4400" b="0" strike="noStrike" spc="-1">
              <a:latin typeface="Arial"/>
            </a:endParaRPr>
          </a:p>
        </p:txBody>
      </p:sp>
      <p:sp>
        <p:nvSpPr>
          <p:cNvPr id="21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23" name="PlaceHolder 4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>
              <a:defRPr/>
            </a:pPr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0" name="CustomShape 1" hidden="0"/>
          <p:cNvSpPr/>
          <p:nvPr isPhoto="0" userDrawn="0"/>
        </p:nvSpPr>
        <p:spPr bwMode="auto">
          <a:xfrm>
            <a:off x="0" y="0"/>
            <a:ext cx="9142920" cy="34279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" name="PlaceHolder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11760" y="263520"/>
            <a:ext cx="8519400" cy="858960"/>
          </a:xfrm>
          <a:prstGeom prst="rect">
            <a:avLst/>
          </a:prstGeom>
        </p:spPr>
        <p:txBody>
          <a:bodyPr lIns="0" tIns="0" rIns="0" bIns="0" anchor="ctr">
            <a:spAutoFit/>
          </a:bodyPr>
          <a:p>
            <a:pPr>
              <a:defRPr/>
            </a:pPr>
            <a:r>
              <a:rPr lang="ru-RU" sz="1800" b="0" strike="noStrike" spc="-1">
                <a:latin typeface="Arial"/>
              </a:rPr>
              <a:t>Для правки текста заглавия щёлкните мышью</a:t>
            </a:r>
            <a:endParaRPr lang="ru-RU" sz="1800" b="0" strike="noStrike" spc="-1">
              <a:latin typeface="Arial"/>
            </a:endParaRPr>
          </a:p>
        </p:txBody>
      </p:sp>
      <p:sp>
        <p:nvSpPr>
          <p:cNvPr id="2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311760" y="1228680"/>
            <a:ext cx="8519400" cy="333900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Для правки структуры щёлкните мышью</a:t>
            </a:r>
            <a:endParaRPr lang="ru-RU" sz="18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800" b="0" strike="noStrike" spc="-1">
                <a:latin typeface="Arial"/>
              </a:rPr>
              <a:t>Второй уровень структуры</a:t>
            </a:r>
            <a:endParaRPr lang="ru-RU" sz="1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Третий уровень структуры</a:t>
            </a:r>
            <a:endParaRPr lang="ru-RU" sz="18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1800" b="0" strike="noStrike" spc="-1">
                <a:latin typeface="Arial"/>
              </a:rPr>
              <a:t>Четвёртый уровень структуры</a:t>
            </a:r>
            <a:endParaRPr lang="ru-RU" sz="18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Пятый уровень структуры</a:t>
            </a:r>
            <a:endParaRPr lang="ru-RU" sz="18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Шестой уровень структуры</a:t>
            </a:r>
            <a:endParaRPr lang="ru-RU" sz="18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1800" b="0" strike="noStrike" spc="-1">
                <a:latin typeface="Arial"/>
              </a:rPr>
              <a:t>Седьмой уровень структуры</a:t>
            </a:r>
            <a:endParaRPr lang="ru-RU" sz="18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blipFill>
          <a:blip r:embed="rId14"/>
          <a:stretch/>
        </a:blip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9" name="PlaceHolder 1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>
              <a:defRPr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40" name="PlaceHolder 2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  <a:endParaRPr lang="ru-RU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  <a:endParaRPr lang="ru-RU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  <a:endParaRPr lang="ru-RU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  <a:endParaRPr lang="ru-RU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  <a:endParaRPr lang="ru-RU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  <a:endParaRPr lang="ru-RU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  <a:endParaRPr lang="ru-RU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rgbClr val="FFFFFF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" name="CustomShape 1" hidden="0"/>
          <p:cNvSpPr/>
          <p:nvPr isPhoto="0" userDrawn="0"/>
        </p:nvSpPr>
        <p:spPr bwMode="auto">
          <a:xfrm>
            <a:off x="0" y="360"/>
            <a:ext cx="9143280" cy="5142600"/>
          </a:xfrm>
          <a:custGeom>
            <a:avLst/>
            <a:gdLst/>
            <a:ahLst/>
            <a:cxnLst/>
            <a:rect l="l" t="t" r="r" b="b"/>
            <a:pathLst>
              <a:path w="18288000" h="10287000" fill="norm" stroke="1" extrusionOk="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DFAF0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PlaceHolder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noAutofit/>
          </a:bodyPr>
          <a:p>
            <a:pPr algn="ctr">
              <a:defRPr/>
            </a:pPr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  <a:endParaRPr lang="ru-RU" sz="4400" b="0" strike="noStrike" spc="-1">
              <a:latin typeface="Arial"/>
            </a:endParaRPr>
          </a:p>
        </p:txBody>
      </p:sp>
      <p:sp>
        <p:nvSpPr>
          <p:cNvPr id="79" name="PlaceHolder 3" hidden="0"/>
          <p:cNvSpPr>
            <a:spLocks noGrp="1"/>
          </p:cNvSpPr>
          <p:nvPr isPhoto="0" userDrawn="0">
            <p:ph type="body" hasCustomPrompt="0"/>
          </p:nvPr>
        </p:nvSpPr>
        <p:spPr bwMode="auto"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  <a:endParaRPr lang="ru-RU" sz="3200" b="0" strike="noStrike" spc="-1">
              <a:latin typeface="Arial"/>
            </a:endParaRP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  <a:endParaRPr lang="ru-RU" sz="2800" b="0" strike="noStrike" spc="-1">
              <a:latin typeface="Arial"/>
            </a:endParaRP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  <a:endParaRPr lang="ru-RU" sz="2400" b="0" strike="noStrike" spc="-1">
              <a:latin typeface="Arial"/>
            </a:endParaRP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/>
              <a:buChar char=""/>
              <a:defRPr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  <a:endParaRPr lang="ru-RU" sz="2000" b="0" strike="noStrike" spc="-1">
              <a:latin typeface="Arial"/>
            </a:endParaRP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  <a:endParaRPr lang="ru-RU" sz="2000" b="0" strike="noStrike" spc="-1">
              <a:latin typeface="Arial"/>
            </a:endParaRP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  <a:endParaRPr lang="ru-RU" sz="2000" b="0" strike="noStrike" spc="-1">
              <a:latin typeface="Arial"/>
            </a:endParaRP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/>
              <a:buChar char=""/>
              <a:defRPr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  <a:endParaRPr lang="ru-RU" sz="2000" b="0" strike="noStrike" spc="-1"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8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9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jpg"/><Relationship Id="rId7" Type="http://schemas.openxmlformats.org/officeDocument/2006/relationships/image" Target="../media/image25.jpg"/><Relationship Id="rId8" Type="http://schemas.openxmlformats.org/officeDocument/2006/relationships/image" Target="../media/image26.jpg"/><Relationship Id="rId9" Type="http://schemas.openxmlformats.org/officeDocument/2006/relationships/image" Target="../media/image27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" name="CustomShape 1" hidden="0"/>
          <p:cNvSpPr/>
          <p:nvPr isPhoto="0" userDrawn="0"/>
        </p:nvSpPr>
        <p:spPr bwMode="auto">
          <a:xfrm>
            <a:off x="652615" y="1246694"/>
            <a:ext cx="8110800" cy="1021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 anchor="ctr">
            <a:noAutofit/>
          </a:bodyPr>
          <a:p>
            <a:pPr algn="ctr">
              <a:lnSpc>
                <a:spcPct val="114999"/>
              </a:lnSpc>
              <a:defRPr/>
            </a:pPr>
            <a:r>
              <a:rPr lang="ru-RU" sz="9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Республика Карелия</a:t>
            </a:r>
            <a:r>
              <a:rPr lang="ru-RU" sz="9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br>
              <a:rPr/>
            </a:br>
            <a:r>
              <a:rPr lang="ru-RU" sz="9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Муниципальное бюджетное общеобразовательное учреждение </a:t>
            </a:r>
            <a:r>
              <a:rPr lang="ru-RU" sz="90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br>
              <a:rPr/>
            </a:br>
            <a:r>
              <a:rPr lang="ru-RU" sz="55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r>
              <a:rPr lang="ru-RU" sz="9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Петрозаводского городского округа </a:t>
            </a:r>
            <a:r>
              <a:rPr lang="ru-RU" sz="900" b="0" strike="noStrike" spc="-1">
                <a:solidFill>
                  <a:srgbClr val="000000"/>
                </a:solidFill>
                <a:latin typeface="Arial"/>
                <a:ea typeface="Arial"/>
              </a:rPr>
              <a:t>	</a:t>
            </a:r>
            <a:br>
              <a:rPr/>
            </a:br>
            <a:r>
              <a:rPr lang="ru-RU" sz="9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«Средняя общеобразовательная школа №8 им. Н.Г. </a:t>
            </a:r>
            <a:r>
              <a:rPr lang="ru-RU" sz="9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lang="ru-RU" sz="9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Варламова»</a:t>
            </a:r>
            <a:r>
              <a:rPr lang="ru-RU" sz="9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/>
          </a:p>
          <a:p>
            <a:pPr algn="ctr">
              <a:lnSpc>
                <a:spcPct val="114999"/>
              </a:lnSpc>
              <a:defRPr/>
            </a:pPr>
            <a:endParaRPr sz="2000" b="0" i="0" strike="noStrike" spc="0">
              <a:solidFill>
                <a:schemeClr val="accent6">
                  <a:lumMod val="50000"/>
                </a:schemeClr>
              </a:solidFill>
              <a:latin typeface="Carlito"/>
              <a:ea typeface="Carlito"/>
              <a:cs typeface="Carlito"/>
            </a:endParaRPr>
          </a:p>
          <a:p>
            <a:pPr algn="ctr">
              <a:lnSpc>
                <a:spcPct val="114999"/>
              </a:lnSpc>
              <a:defRPr/>
            </a:pPr>
            <a:endParaRPr lang="ru-RU" sz="1800" b="1" i="0" strike="noStrike" spc="0">
              <a:solidFill>
                <a:schemeClr val="accent6">
                  <a:lumMod val="50000"/>
                </a:schemeClr>
              </a:solidFill>
              <a:latin typeface="Carlito"/>
              <a:ea typeface="Carlito"/>
              <a:cs typeface="Carlito"/>
            </a:endParaRPr>
          </a:p>
          <a:p>
            <a:pPr algn="ctr">
              <a:lnSpc>
                <a:spcPct val="114999"/>
              </a:lnSpc>
              <a:defRPr/>
            </a:pPr>
            <a:br>
              <a:rPr/>
            </a:br>
            <a:br>
              <a:rPr sz="900" i="0">
                <a:latin typeface="FreeSans"/>
                <a:ea typeface="FreeSans"/>
                <a:cs typeface="FreeSans"/>
              </a:rPr>
            </a:br>
            <a:r>
              <a:rPr lang="ru-RU" sz="1800" b="1" i="0" strike="noStrike" spc="-1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Исследовательская работа на тему: </a:t>
            </a:r>
            <a:br>
              <a:rPr sz="900" i="0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</a:br>
            <a:r>
              <a:rPr lang="ru-RU" sz="1800" b="1" i="0" strike="noStrike" spc="-1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“Память жива, но её не тревожьте” - воспоминания  узницы концлагеря Микшаковой Евгении Дмитриевны</a:t>
            </a:r>
            <a:endParaRPr lang="ru-RU" sz="1800" b="1" i="0" strike="noStrike" spc="0">
              <a:solidFill>
                <a:schemeClr val="accent6">
                  <a:lumMod val="50000"/>
                </a:schemeClr>
              </a:solidFill>
              <a:latin typeface="Carlito"/>
              <a:ea typeface="Carlito"/>
              <a:cs typeface="Carlito"/>
            </a:endParaRPr>
          </a:p>
        </p:txBody>
      </p:sp>
      <p:sp>
        <p:nvSpPr>
          <p:cNvPr id="117" name="CustomShape 2" hidden="0"/>
          <p:cNvSpPr/>
          <p:nvPr isPhoto="0" userDrawn="0"/>
        </p:nvSpPr>
        <p:spPr bwMode="auto">
          <a:xfrm>
            <a:off x="4164480" y="4211640"/>
            <a:ext cx="4869360" cy="79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 anchor="ctr">
            <a:normAutofit fontScale="67000"/>
          </a:bodyPr>
          <a:p>
            <a:pPr algn="r">
              <a:lnSpc>
                <a:spcPct val="100000"/>
              </a:lnSpc>
              <a:defRPr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Выполнил </a:t>
            </a:r>
            <a:endParaRPr lang="ru-RU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  <a:defRPr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ученик 6Б класс - Лукашевич Артем</a:t>
            </a:r>
            <a:endParaRPr lang="ru-RU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  <a:defRPr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Научный руководитель </a:t>
            </a:r>
            <a:endParaRPr lang="ru-RU" sz="1400" b="0" strike="noStrike" spc="-1">
              <a:latin typeface="Arial"/>
            </a:endParaRPr>
          </a:p>
          <a:p>
            <a:pPr algn="r">
              <a:lnSpc>
                <a:spcPct val="100000"/>
              </a:lnSpc>
              <a:defRPr/>
            </a:pPr>
            <a:r>
              <a:rPr lang="ru-RU" sz="14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- Белькова Диана Вадимовна, учитель истории</a:t>
            </a:r>
            <a:endParaRPr lang="ru-RU" sz="1400" b="0" strike="noStrike" spc="-1">
              <a:latin typeface="Arial"/>
            </a:endParaRPr>
          </a:p>
        </p:txBody>
      </p:sp>
      <p:pic>
        <p:nvPicPr>
          <p:cNvPr id="118" name="Google Shape;98;p19" descr="Изображение выглядит как текст, человек, компьютер, рама картины&#10;&#10;Автоматически созданное описание" hidden="0"/>
          <p:cNvPicPr/>
          <p:nvPr isPhoto="0" userDrawn="0"/>
        </p:nvPicPr>
        <p:blipFill>
          <a:blip r:embed="rId2"/>
          <a:stretch/>
        </p:blipFill>
        <p:spPr bwMode="auto">
          <a:xfrm rot="21321598">
            <a:off x="65160" y="2832480"/>
            <a:ext cx="1579320" cy="210492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19" name="Google Shape;99;p19" descr="Изображение выглядит как текст, дерево, внешний, стоит&#10;&#10;Автоматически созданное описание" hidden="0"/>
          <p:cNvPicPr/>
          <p:nvPr isPhoto="0" userDrawn="0"/>
        </p:nvPicPr>
        <p:blipFill>
          <a:blip r:embed="rId3"/>
          <a:stretch/>
        </p:blipFill>
        <p:spPr bwMode="auto">
          <a:xfrm rot="420000">
            <a:off x="7398720" y="140400"/>
            <a:ext cx="1450080" cy="209412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6" name="CustomShape 1" hidden="0"/>
          <p:cNvSpPr/>
          <p:nvPr isPhoto="0" userDrawn="0"/>
        </p:nvSpPr>
        <p:spPr bwMode="auto">
          <a:xfrm>
            <a:off x="4572000" y="707760"/>
            <a:ext cx="4386600" cy="3248640"/>
          </a:xfrm>
          <a:prstGeom prst="roundRect">
            <a:avLst>
              <a:gd name="adj" fmla="val 8594"/>
            </a:avLst>
          </a:prstGeom>
          <a:blipFill>
            <a:blip r:embed="rId2"/>
            <a:stretch/>
          </a:blipFill>
          <a:ln>
            <a:noFill/>
          </a:ln>
          <a:effectLst>
            <a:reflection blurRad="12700" dist="5000" dir="2100000" sy="-100000" rotWithShape="0" algn="bl" stA="38000" endPos="28000"/>
          </a:effectLst>
        </p:spPr>
        <p:style>
          <a:lnRef idx="0"/>
          <a:fillRef idx="0"/>
          <a:effectRef idx="0"/>
          <a:fontRef idx="minor"/>
        </p:style>
      </p:sp>
      <p:sp>
        <p:nvSpPr>
          <p:cNvPr id="147" name="CustomShape 2" hidden="0"/>
          <p:cNvSpPr/>
          <p:nvPr isPhoto="0" userDrawn="0"/>
        </p:nvSpPr>
        <p:spPr bwMode="auto">
          <a:xfrm>
            <a:off x="499320" y="1346400"/>
            <a:ext cx="3886920" cy="178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spAutoFit/>
          </a:bodyPr>
          <a:p>
            <a:pPr algn="ctr">
              <a:lnSpc>
                <a:spcPct val="100000"/>
              </a:lnSpc>
              <a:defRPr/>
            </a:pPr>
            <a:r>
              <a:rPr lang="ru-RU" sz="1500" b="0" strike="noStrike" spc="-1">
                <a:solidFill>
                  <a:srgbClr val="000000"/>
                </a:solidFill>
                <a:latin typeface="Cambria"/>
                <a:ea typeface="Cambria"/>
              </a:rPr>
              <a:t>В семье прабабушки родилось двое детей, моя бабушка - Елена Юрьевна и дедушка - Александр Юрьевич. 1 марта 2004 года умер дедушка, а в прошлом году, нас оставила и прабабушка. Заболела короновирусом. 22 сентября 2020 года - дата смерти моей прабабушки...</a:t>
            </a:r>
            <a:endParaRPr lang="ru-RU" sz="15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Награды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49" name="CustomShape 2" hidden="0"/>
          <p:cNvSpPr/>
          <p:nvPr isPhoto="0" userDrawn="0"/>
        </p:nvSpPr>
        <p:spPr bwMode="auto">
          <a:xfrm>
            <a:off x="2973960" y="493920"/>
            <a:ext cx="5521680" cy="4473720"/>
          </a:xfrm>
          <a:prstGeom prst="roundRect">
            <a:avLst>
              <a:gd name="adj" fmla="val 16667"/>
            </a:avLst>
          </a:prstGeom>
          <a:blipFill>
            <a:blip r:embed="rId2"/>
            <a:stretch/>
          </a:blipFill>
          <a:ln>
            <a:noFill/>
          </a:ln>
          <a:effectLst>
            <a:outerShdw blurRad="76200" dist="38073" dir="7800819" rotWithShape="0" algn="tl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0" name="CustomShape 1" hidden="0"/>
          <p:cNvSpPr/>
          <p:nvPr isPhoto="0" userDrawn="0"/>
        </p:nvSpPr>
        <p:spPr bwMode="auto">
          <a:xfrm>
            <a:off x="3240000" y="4244400"/>
            <a:ext cx="5759640" cy="36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tIns="12600" rIns="0" bIns="0">
            <a:spAutoFit/>
          </a:bodyPr>
          <a:p>
            <a:pPr marL="12600" algn="ctr">
              <a:lnSpc>
                <a:spcPct val="114999"/>
              </a:lnSpc>
              <a:defRPr/>
            </a:pPr>
            <a:r>
              <a:rPr lang="ru-RU" sz="2000" b="1" i="1" strike="noStrike" spc="-1">
                <a:solidFill>
                  <a:srgbClr val="282929"/>
                </a:solidFill>
                <a:latin typeface="Iskoola Pota"/>
                <a:ea typeface="Impact"/>
              </a:rPr>
              <a:t>Фотогалерея “Я и герои ВОВ моей семьи”</a:t>
            </a:r>
            <a:endParaRPr lang="ru-RU" sz="2000" b="0" strike="noStrike" spc="-1">
              <a:latin typeface="Arial"/>
            </a:endParaRPr>
          </a:p>
        </p:txBody>
      </p:sp>
      <p:pic>
        <p:nvPicPr>
          <p:cNvPr id="151" name="Google Shape;200;p17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370439" y="291600"/>
            <a:ext cx="1864440" cy="2486160"/>
          </a:xfrm>
          <a:prstGeom prst="rect">
            <a:avLst/>
          </a:prstGeom>
          <a:ln>
            <a:noFill/>
          </a:ln>
        </p:spPr>
      </p:pic>
      <p:pic>
        <p:nvPicPr>
          <p:cNvPr id="152" name="Google Shape;201;p17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2174040" y="1800000"/>
            <a:ext cx="1785600" cy="2381040"/>
          </a:xfrm>
          <a:prstGeom prst="rect">
            <a:avLst/>
          </a:prstGeom>
          <a:ln>
            <a:noFill/>
          </a:ln>
        </p:spPr>
      </p:pic>
      <p:pic>
        <p:nvPicPr>
          <p:cNvPr id="153" name="Google Shape;202;p17" descr="" hidden="0"/>
          <p:cNvPicPr/>
          <p:nvPr isPhoto="0" userDrawn="0"/>
        </p:nvPicPr>
        <p:blipFill>
          <a:blip r:embed="rId4"/>
          <a:stretch/>
        </p:blipFill>
        <p:spPr bwMode="auto">
          <a:xfrm>
            <a:off x="2934360" y="260640"/>
            <a:ext cx="2101680" cy="2153520"/>
          </a:xfrm>
          <a:prstGeom prst="rect">
            <a:avLst/>
          </a:prstGeom>
          <a:ln>
            <a:noFill/>
          </a:ln>
        </p:spPr>
      </p:pic>
      <p:pic>
        <p:nvPicPr>
          <p:cNvPr id="154" name="Google Shape;203;p17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4202280" y="1873440"/>
            <a:ext cx="3069360" cy="1726200"/>
          </a:xfrm>
          <a:prstGeom prst="rect">
            <a:avLst/>
          </a:prstGeom>
          <a:ln>
            <a:noFill/>
          </a:ln>
        </p:spPr>
      </p:pic>
      <p:pic>
        <p:nvPicPr>
          <p:cNvPr id="155" name="Google Shape;204;p17" descr="" hidden="0"/>
          <p:cNvPicPr/>
          <p:nvPr isPhoto="0" userDrawn="0"/>
        </p:nvPicPr>
        <p:blipFill>
          <a:blip r:embed="rId6"/>
          <a:stretch/>
        </p:blipFill>
        <p:spPr bwMode="auto">
          <a:xfrm>
            <a:off x="370439" y="2448000"/>
            <a:ext cx="1739520" cy="2319840"/>
          </a:xfrm>
          <a:prstGeom prst="rect">
            <a:avLst/>
          </a:prstGeom>
          <a:ln>
            <a:noFill/>
          </a:ln>
        </p:spPr>
      </p:pic>
      <p:pic>
        <p:nvPicPr>
          <p:cNvPr id="156" name="Google Shape;205;p17" descr="" hidden="0"/>
          <p:cNvPicPr/>
          <p:nvPr isPhoto="0" userDrawn="0"/>
        </p:nvPicPr>
        <p:blipFill>
          <a:blip r:embed="rId7"/>
          <a:stretch/>
        </p:blipFill>
        <p:spPr bwMode="auto">
          <a:xfrm>
            <a:off x="5271480" y="260640"/>
            <a:ext cx="1362240" cy="1816560"/>
          </a:xfrm>
          <a:prstGeom prst="rect">
            <a:avLst/>
          </a:prstGeom>
          <a:ln>
            <a:noFill/>
          </a:ln>
        </p:spPr>
      </p:pic>
      <p:pic>
        <p:nvPicPr>
          <p:cNvPr id="157" name="Google Shape;206;p17" descr="" hidden="0"/>
          <p:cNvPicPr/>
          <p:nvPr isPhoto="0" userDrawn="0"/>
        </p:nvPicPr>
        <p:blipFill>
          <a:blip r:embed="rId8"/>
          <a:stretch/>
        </p:blipFill>
        <p:spPr bwMode="auto">
          <a:xfrm>
            <a:off x="7559640" y="1656000"/>
            <a:ext cx="1440000" cy="1919880"/>
          </a:xfrm>
          <a:prstGeom prst="rect">
            <a:avLst/>
          </a:prstGeom>
          <a:ln>
            <a:noFill/>
          </a:ln>
        </p:spPr>
      </p:pic>
      <p:pic>
        <p:nvPicPr>
          <p:cNvPr id="158" name="Google Shape;207;p17" descr="" hidden="0"/>
          <p:cNvPicPr/>
          <p:nvPr isPhoto="0" userDrawn="0"/>
        </p:nvPicPr>
        <p:blipFill>
          <a:blip r:embed="rId9"/>
          <a:stretch/>
        </p:blipFill>
        <p:spPr bwMode="auto">
          <a:xfrm>
            <a:off x="6868800" y="212400"/>
            <a:ext cx="1338120" cy="17841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 advClick="1">
        <p:pull dir="d"/>
      </p:transition>
    </mc:Choice>
    <mc:Fallback>
      <p:transition spd="med" advClick="1">
        <p:pull dir="d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Социологический опрос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60" name="CustomShape 2" hidden="0"/>
          <p:cNvSpPr/>
          <p:nvPr isPhoto="0" userDrawn="0"/>
        </p:nvSpPr>
        <p:spPr bwMode="auto">
          <a:xfrm>
            <a:off x="311760" y="1228680"/>
            <a:ext cx="851940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 marL="9144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Знаком ли вам термин концлагерь?</a:t>
            </a:r>
            <a:endParaRPr lang="ru-RU" sz="1400" b="0" strike="noStrike" spc="-1">
              <a:latin typeface="Arial"/>
            </a:endParaRPr>
          </a:p>
          <a:p>
            <a:pPr marL="4572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Да – 69 человек</a:t>
            </a:r>
            <a:endParaRPr lang="ru-RU" sz="1400" b="0" strike="noStrike" spc="-1">
              <a:latin typeface="Arial"/>
            </a:endParaRPr>
          </a:p>
          <a:p>
            <a:pPr marL="4572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Нет- 3 человека</a:t>
            </a:r>
            <a:endParaRPr lang="ru-RU" sz="1400" b="0" strike="noStrike" spc="-1">
              <a:latin typeface="Arial"/>
            </a:endParaRPr>
          </a:p>
          <a:p>
            <a:pPr marL="9144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Вам известно, какими методами  издевались над узниками концлагерей?</a:t>
            </a:r>
            <a:endParaRPr lang="ru-RU" sz="1400" b="0" strike="noStrike" spc="-1">
              <a:latin typeface="Arial"/>
            </a:endParaRPr>
          </a:p>
          <a:p>
            <a:pPr marL="2286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Да-64 человек</a:t>
            </a:r>
            <a:endParaRPr lang="ru-RU" sz="1400" b="0" strike="noStrike" spc="-1">
              <a:latin typeface="Arial"/>
            </a:endParaRPr>
          </a:p>
          <a:p>
            <a:pPr marL="2286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Нет – 8 человек</a:t>
            </a:r>
            <a:endParaRPr lang="ru-RU" sz="1400" b="0" strike="noStrike" spc="-1">
              <a:latin typeface="Arial"/>
            </a:endParaRPr>
          </a:p>
          <a:p>
            <a:pPr marL="9144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Ваше отношение к медицинским экспериментам, проводившимся над узниками.</a:t>
            </a:r>
            <a:endParaRPr lang="ru-RU" sz="1400" b="0" strike="noStrike" spc="-1">
              <a:latin typeface="Arial"/>
            </a:endParaRPr>
          </a:p>
          <a:p>
            <a:pPr marL="4572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Отрицательное – 72 человека</a:t>
            </a:r>
            <a:endParaRPr lang="ru-RU" sz="1400" b="0" strike="noStrike" spc="-1">
              <a:latin typeface="Arial"/>
            </a:endParaRPr>
          </a:p>
          <a:p>
            <a:pPr marL="9144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Как, по вашему мнению, относятся к бывшим узникам?</a:t>
            </a:r>
            <a:endParaRPr lang="ru-RU" sz="1400" b="0" strike="noStrike" spc="-1">
              <a:latin typeface="Arial"/>
            </a:endParaRPr>
          </a:p>
          <a:p>
            <a:pPr marL="4572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    </a:t>
            </a: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Положительно – 71 человек</a:t>
            </a:r>
            <a:endParaRPr lang="ru-RU" sz="1400" b="0" strike="noStrike" spc="-1">
              <a:latin typeface="Arial"/>
            </a:endParaRPr>
          </a:p>
          <a:p>
            <a:pPr marL="457200" indent="-227520"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Считают предателями -1 человек.</a:t>
            </a:r>
            <a:endParaRPr lang="ru-RU" sz="1400" b="0" strike="noStrike" spc="-1">
              <a:latin typeface="Arial"/>
            </a:endParaRPr>
          </a:p>
          <a:p>
            <a:pPr marL="457200" indent="-227520">
              <a:lnSpc>
                <a:spcPct val="114999"/>
              </a:lnSpc>
              <a:spcAft>
                <a:spcPts val="1199"/>
              </a:spcAft>
              <a:defRPr/>
            </a:pP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1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Выводы: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62" name="CustomShape 2" hidden="0"/>
          <p:cNvSpPr/>
          <p:nvPr isPhoto="0" userDrawn="0"/>
        </p:nvSpPr>
        <p:spPr bwMode="auto">
          <a:xfrm>
            <a:off x="311760" y="1349640"/>
            <a:ext cx="545112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 marL="457200" indent="-316439">
              <a:lnSpc>
                <a:spcPct val="114999"/>
              </a:lnSpc>
              <a:buClr>
                <a:srgbClr val="000000"/>
              </a:buClr>
              <a:buFont typeface="Cambria"/>
              <a:buAutoNum type="arabicPeriod"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Cambria"/>
              </a:rPr>
              <a:t>Данная работа позволила узнать о судьбе моей прабабушки и других узниках концлагерей Петрозаводска</a:t>
            </a:r>
            <a:endParaRPr lang="ru-RU" sz="1400" b="0" strike="noStrike" spc="-1">
              <a:latin typeface="Arial"/>
            </a:endParaRPr>
          </a:p>
          <a:p>
            <a:pPr marL="457200" indent="-316439">
              <a:lnSpc>
                <a:spcPct val="114999"/>
              </a:lnSpc>
              <a:buClr>
                <a:srgbClr val="000000"/>
              </a:buClr>
              <a:buFont typeface="Cambria"/>
              <a:buAutoNum type="arabicPeriod"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Cambria"/>
              </a:rPr>
              <a:t>Исследования развивают интерес к истории своего города, воспитывает уважение к людям, подарившим нам мирное время</a:t>
            </a:r>
            <a:endParaRPr lang="ru-RU" sz="1400" b="0" strike="noStrike" spc="-1">
              <a:latin typeface="Arial"/>
            </a:endParaRPr>
          </a:p>
          <a:p>
            <a:pPr marL="457200" indent="-316439">
              <a:lnSpc>
                <a:spcPct val="114999"/>
              </a:lnSpc>
              <a:buClr>
                <a:srgbClr val="000000"/>
              </a:buClr>
              <a:buFont typeface="Cambria"/>
              <a:buAutoNum type="arabicPeriod"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Cambria"/>
              </a:rPr>
              <a:t>Наше поколение имеет возможность прикоснуться к войне в воспоминаниях живых свидетелей того времени, чтобы не допустить смертельной беспечности, не допустить войны</a:t>
            </a:r>
            <a:endParaRPr lang="ru-RU" sz="1400" b="0" strike="noStrike" spc="-1">
              <a:latin typeface="Arial"/>
            </a:endParaRPr>
          </a:p>
          <a:p>
            <a:pPr marL="457200" indent="-316439">
              <a:lnSpc>
                <a:spcPct val="114999"/>
              </a:lnSpc>
              <a:buClr>
                <a:srgbClr val="000000"/>
              </a:buClr>
              <a:buFont typeface="Cambria"/>
              <a:buAutoNum type="arabicPeriod"/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Cambria"/>
                <a:ea typeface="Cambria"/>
              </a:rPr>
              <a:t>Женский подвиг в годы войны всегда будет достоин восхищения и гордости у молодого поколения</a:t>
            </a: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3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Список литературы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64" name="CustomShape 2" hidden="0"/>
          <p:cNvSpPr/>
          <p:nvPr isPhoto="0" userDrawn="0"/>
        </p:nvSpPr>
        <p:spPr bwMode="auto">
          <a:xfrm>
            <a:off x="311760" y="1228680"/>
            <a:ext cx="554184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Список литературы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1. Мельникова Д., Чёрная Л. Империя смерти. М.: Изд-во политической литературы, 1988 - 414 с.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2. Мацуленко В.А. Великая Победа //История, № 4, 1985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3.Архивные материалы районного краеведческого музея.</a:t>
            </a:r>
            <a:endParaRPr lang="ru-RU" sz="1400" b="0" strike="noStrike" spc="-1">
              <a:latin typeface="Arial"/>
            </a:endParaRPr>
          </a:p>
          <a:p>
            <a:pPr algn="just"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4. Семейные архивы семьи Калининых и Щегловых.</a:t>
            </a:r>
            <a:endParaRPr lang="ru-RU" sz="1400" b="0" strike="noStrike" spc="-1">
              <a:latin typeface="Arial"/>
            </a:endParaRPr>
          </a:p>
          <a:p>
            <a:pPr>
              <a:lnSpc>
                <a:spcPct val="114999"/>
              </a:lnSpc>
              <a:spcAft>
                <a:spcPts val="1199"/>
              </a:spcAft>
              <a:defRPr/>
            </a:pPr>
            <a:endParaRPr lang="ru-RU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0" name="CustomShape 1" hidden="0"/>
          <p:cNvSpPr/>
          <p:nvPr isPhoto="0" userDrawn="0"/>
        </p:nvSpPr>
        <p:spPr bwMode="auto">
          <a:xfrm flipH="0" flipV="0">
            <a:off x="981944" y="292680"/>
            <a:ext cx="2003789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vertOverflow="overflow" horzOverflow="clip" vert="horz" wrap="square" lIns="90000" tIns="91440" rIns="90000" bIns="91440" numCol="1" spcCol="0" rtlCol="0" fromWordArt="0" anchor="t" anchorCtr="0" forceAA="0" upright="0" compatLnSpc="0">
            <a:normAutofit/>
          </a:bodyPr>
          <a:p>
            <a:pPr>
              <a:lnSpc>
                <a:spcPct val="100000"/>
              </a:lnSpc>
              <a:defRPr/>
            </a:pPr>
            <a:r>
              <a:rPr lang="ru-RU" sz="2200" b="1" strike="noStrike" spc="0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Актуальность</a:t>
            </a:r>
            <a:endParaRPr sz="2200" b="0" strike="noStrike" spc="-1">
              <a:solidFill>
                <a:schemeClr val="accent6">
                  <a:lumMod val="50000"/>
                </a:schemeClr>
              </a:solidFill>
              <a:latin typeface="Arial"/>
            </a:endParaRPr>
          </a:p>
        </p:txBody>
      </p:sp>
      <p:sp>
        <p:nvSpPr>
          <p:cNvPr id="121" name="CustomShape 2" hidden="0"/>
          <p:cNvSpPr/>
          <p:nvPr isPhoto="0" userDrawn="0"/>
        </p:nvSpPr>
        <p:spPr bwMode="auto">
          <a:xfrm flipH="0" flipV="0">
            <a:off x="74519" y="1264050"/>
            <a:ext cx="5574779" cy="3208979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Autofit/>
          </a:bodyPr>
          <a:p>
            <a:pPr marL="114480" algn="just">
              <a:lnSpc>
                <a:spcPct val="114999"/>
              </a:lnSpc>
              <a:defRPr/>
            </a:pPr>
            <a:r>
              <a:rPr lang="ru-RU" sz="1400" b="1" strike="noStrike" spc="-1">
                <a:solidFill>
                  <a:schemeClr val="accent6">
                    <a:lumMod val="50000"/>
                  </a:schemeClr>
                </a:solidFill>
                <a:latin typeface="Times New Roman"/>
                <a:ea typeface="Source Code Pro"/>
              </a:rPr>
              <a:t>	</a:t>
            </a:r>
            <a:r>
              <a:rPr lang="ru-RU" sz="1400" b="1" strike="noStrike" spc="0">
                <a:solidFill>
                  <a:schemeClr val="tx1"/>
                </a:solidFill>
                <a:latin typeface="Times New Roman"/>
                <a:ea typeface="Source Code Pro"/>
              </a:rPr>
              <a:t>Известно, что и Республика Карелии героически сражалась с врагом во время войны 1941-1945 гг.. Практически в каждую семью наших земляков приходили похоронные листы. Память об этом событии увековечена в музеях, архивах, книгах-памяти, на мемориальных плитах. </a:t>
            </a:r>
            <a:endParaRPr sz="1400" b="0" strike="noStrike" spc="-1">
              <a:solidFill>
                <a:schemeClr val="tx1"/>
              </a:solidFill>
              <a:latin typeface="Arial"/>
            </a:endParaRPr>
          </a:p>
          <a:p>
            <a:pPr marL="114480" algn="just">
              <a:lnSpc>
                <a:spcPct val="113999"/>
              </a:lnSpc>
              <a:defRPr/>
            </a:pPr>
            <a:r>
              <a:rPr lang="ru-RU" sz="1400" b="1" strike="noStrike" spc="-1">
                <a:solidFill>
                  <a:schemeClr val="tx1"/>
                </a:solidFill>
                <a:latin typeface="Times New Roman"/>
                <a:ea typeface="Source Code Pro"/>
              </a:rPr>
              <a:t>	Война поломала и искалечила судьбы многих детей. Ведь, война и дети - два несовместимых понятия. Дети работали и жили наравне со взрослыми. Своим посильным трудом и верой в лучшее старались приблизить час победы</a:t>
            </a:r>
            <a:endParaRPr sz="1400" b="0" strike="noStrike" spc="-1">
              <a:solidFill>
                <a:schemeClr val="tx1"/>
              </a:solidFill>
              <a:latin typeface="Arial"/>
            </a:endParaRPr>
          </a:p>
          <a:p>
            <a:pPr marL="114480" algn="just">
              <a:lnSpc>
                <a:spcPct val="113999"/>
              </a:lnSpc>
              <a:defRPr/>
            </a:pPr>
            <a:endParaRPr sz="1800" b="0" strike="noStrike" spc="-1">
              <a:solidFill>
                <a:schemeClr val="tx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2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vertOverflow="overflow" horzOverflow="clip" vert="horz" wrap="square" lIns="90000" tIns="91440" rIns="90000" bIns="91440" numCol="1" spcCol="0" rtlCol="0" fromWordArt="0" anchor="t" anchorCtr="0" forceAA="0" upright="0" compatLnSpc="0">
            <a:normAutofit/>
          </a:bodyPr>
          <a:p>
            <a:pPr>
              <a:lnSpc>
                <a:spcPct val="100000"/>
              </a:lnSpc>
              <a:defRPr/>
            </a:pPr>
            <a:r>
              <a:rPr lang="ru-RU" sz="1800" b="1" strike="noStrike" spc="-1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Цель:</a:t>
            </a:r>
            <a:endParaRPr sz="1800" b="0" strike="noStrike" spc="-1">
              <a:solidFill>
                <a:schemeClr val="accent6">
                  <a:lumMod val="50000"/>
                </a:schemeClr>
              </a:solidFill>
              <a:latin typeface="Carlito"/>
              <a:ea typeface="Carlito"/>
              <a:cs typeface="Carlito"/>
            </a:endParaRPr>
          </a:p>
        </p:txBody>
      </p:sp>
      <p:sp>
        <p:nvSpPr>
          <p:cNvPr id="123" name="CustomShape 2" hidden="0"/>
          <p:cNvSpPr/>
          <p:nvPr isPhoto="0" userDrawn="0"/>
        </p:nvSpPr>
        <p:spPr bwMode="auto">
          <a:xfrm flipH="0" flipV="0">
            <a:off x="311759" y="885779"/>
            <a:ext cx="5880464" cy="1175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vertOverflow="overflow" horzOverflow="clip" vert="horz" wrap="square" lIns="90000" tIns="91440" rIns="90000" bIns="91440" numCol="1" spcCol="0" rtlCol="0" fromWordArt="0" anchor="t" anchorCtr="0" forceAA="0" upright="0" compatLnSpc="0">
            <a:normAutofit fontScale="85000" lnSpcReduction="3000"/>
          </a:bodyPr>
          <a:p>
            <a:pPr>
              <a:lnSpc>
                <a:spcPct val="114999"/>
              </a:lnSpc>
              <a:defRPr/>
            </a:pPr>
            <a:r>
              <a:rPr lang="ru-RU" sz="14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Изучение трагической страницы истории Великой Отечественной войны - жизни в концентрационных лагерях, воспитание у подрастающего поколения активной гражданской позиции</a:t>
            </a:r>
            <a:endParaRPr sz="1400" b="0" strike="noStrike" spc="-1">
              <a:latin typeface="Carlito"/>
              <a:ea typeface="Carlito"/>
              <a:cs typeface="Carlito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spcAft>
                <a:spcPts val="1199"/>
              </a:spcAft>
              <a:defRPr/>
            </a:pPr>
            <a:endParaRPr sz="1400" b="0" strike="noStrike" spc="-1">
              <a:latin typeface="Carlito"/>
              <a:ea typeface="Carlito"/>
              <a:cs typeface="Carlito"/>
            </a:endParaRPr>
          </a:p>
        </p:txBody>
      </p:sp>
      <p:sp>
        <p:nvSpPr>
          <p:cNvPr id="125" name="CustomShape 4" hidden="0"/>
          <p:cNvSpPr/>
          <p:nvPr isPhoto="0" userDrawn="0"/>
        </p:nvSpPr>
        <p:spPr bwMode="auto">
          <a:xfrm flipH="0" flipV="0">
            <a:off x="256889" y="2061180"/>
            <a:ext cx="6592559" cy="194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vertOverflow="overflow" horzOverflow="clip" vert="horz" wrap="square" lIns="90000" tIns="91440" rIns="90000" bIns="91440" numCol="1" spcCol="0" rtlCol="0" fromWordArt="0" anchor="t" anchorCtr="0" forceAA="0" upright="0" compatLnSpc="0">
            <a:normAutofit fontScale="40000" lnSpcReduction="12000"/>
          </a:bodyPr>
          <a:p>
            <a:pPr algn="l">
              <a:lnSpc>
                <a:spcPct val="114999"/>
              </a:lnSpc>
              <a:defRPr/>
            </a:pPr>
            <a:endParaRPr sz="2800" b="0" strike="noStrike" spc="0">
              <a:latin typeface="Carlito"/>
              <a:ea typeface="Carlito"/>
              <a:cs typeface="Carlito"/>
            </a:endParaRPr>
          </a:p>
          <a:p>
            <a:pPr algn="l">
              <a:lnSpc>
                <a:spcPct val="114999"/>
              </a:lnSpc>
              <a:defRPr/>
            </a:pPr>
            <a:r>
              <a:rPr lang="ru-RU" sz="2800" b="0" strike="noStrike" spc="0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  </a:t>
            </a:r>
            <a:r>
              <a:rPr lang="ru-RU" sz="2800" b="0" strike="noStrike" spc="0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  </a:t>
            </a:r>
            <a:r>
              <a:rPr lang="ru-RU" sz="2800" b="0" strike="noStrike" spc="0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  </a:t>
            </a:r>
            <a:r>
              <a:rPr lang="ru-RU" sz="1900" b="1" i="0" u="none" strike="noStrike" cap="none" spc="0">
                <a:solidFill>
                  <a:schemeClr val="accent6">
                    <a:lumMod val="50000"/>
                  </a:schemeClr>
                </a:solidFill>
                <a:latin typeface="Carlito"/>
                <a:ea typeface="Carlito"/>
                <a:cs typeface="Carlito"/>
              </a:rPr>
              <a:t>Задачи:</a:t>
            </a:r>
            <a:endParaRPr sz="1900" b="0" strike="noStrike" spc="0">
              <a:solidFill>
                <a:schemeClr val="accent6">
                  <a:lumMod val="50000"/>
                </a:schemeClr>
              </a:solidFill>
              <a:latin typeface="Carlito"/>
              <a:ea typeface="Carlito"/>
              <a:cs typeface="Carlito"/>
            </a:endParaRPr>
          </a:p>
          <a:p>
            <a:pPr algn="l">
              <a:lnSpc>
                <a:spcPct val="114999"/>
              </a:lnSpc>
              <a:defRPr/>
            </a:pPr>
            <a:endParaRPr sz="1900" b="1" i="0" u="none" strike="noStrike" cap="none" spc="0">
              <a:solidFill>
                <a:schemeClr val="accent6">
                  <a:lumMod val="75000"/>
                </a:schemeClr>
              </a:solidFill>
              <a:latin typeface="Carlito"/>
              <a:ea typeface="Carlito"/>
              <a:cs typeface="Carlito"/>
            </a:endParaRPr>
          </a:p>
          <a:p>
            <a:pPr marL="457200" indent="-326520" algn="l">
              <a:lnSpc>
                <a:spcPct val="114999"/>
              </a:lnSpc>
              <a:buClr>
                <a:srgbClr val="000000"/>
              </a:buClr>
              <a:buFont typeface="Caveat"/>
              <a:buAutoNum type="arabicPeriod"/>
              <a:defRPr/>
            </a:pPr>
            <a:r>
              <a:rPr lang="ru-RU" sz="19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Собрать материал о жизни  малолетней узнице концлагеря Микшаковой Евгении Дмитриевны</a:t>
            </a:r>
            <a:endParaRPr sz="1900" b="0" strike="noStrike" spc="0">
              <a:solidFill>
                <a:srgbClr val="000000"/>
              </a:solidFill>
              <a:latin typeface="Carlito"/>
              <a:ea typeface="Carlito"/>
              <a:cs typeface="Carlito"/>
            </a:endParaRPr>
          </a:p>
          <a:p>
            <a:pPr marL="457200" indent="-326520" algn="l">
              <a:lnSpc>
                <a:spcPct val="114999"/>
              </a:lnSpc>
              <a:buClr>
                <a:srgbClr val="000000"/>
              </a:buClr>
              <a:buFont typeface="Caveat"/>
              <a:buAutoNum type="arabicPeriod"/>
              <a:defRPr/>
            </a:pPr>
            <a:r>
              <a:rPr lang="ru-RU" sz="19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Расширить  знания  учащихся об узниках концлагерей города Петрозаводск</a:t>
            </a:r>
            <a:endParaRPr sz="1900" b="0" strike="noStrike" spc="-1">
              <a:latin typeface="Carlito"/>
              <a:ea typeface="Carlito"/>
              <a:cs typeface="Carlito"/>
            </a:endParaRPr>
          </a:p>
          <a:p>
            <a:pPr marL="457200" indent="-326520" algn="l">
              <a:lnSpc>
                <a:spcPct val="114999"/>
              </a:lnSpc>
              <a:buClr>
                <a:srgbClr val="000000"/>
              </a:buClr>
              <a:buFont typeface="Caveat"/>
              <a:buAutoNum type="arabicPeriod"/>
              <a:defRPr/>
            </a:pPr>
            <a:r>
              <a:rPr lang="ru-RU" sz="19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Показать ужасающие  условия жизни в финских концлагерях</a:t>
            </a:r>
            <a:endParaRPr sz="1900" b="0" strike="noStrike" spc="-1">
              <a:latin typeface="Carlito"/>
              <a:ea typeface="Carlito"/>
              <a:cs typeface="Carlito"/>
            </a:endParaRPr>
          </a:p>
          <a:p>
            <a:pPr marL="457200" indent="-326520" algn="l">
              <a:lnSpc>
                <a:spcPct val="114999"/>
              </a:lnSpc>
              <a:buClr>
                <a:srgbClr val="000000"/>
              </a:buClr>
              <a:buFont typeface="Caveat"/>
              <a:buAutoNum type="arabicPeriod"/>
              <a:defRPr/>
            </a:pPr>
            <a:r>
              <a:rPr lang="ru-RU" sz="19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Выяснить условия существования и работы малолетних узников в концлагерях на основе воспоминаний малолетней узницы концлагеря  </a:t>
            </a:r>
            <a:endParaRPr sz="1900" b="0" strike="noStrike" spc="-1">
              <a:latin typeface="Carlito"/>
              <a:ea typeface="Carlito"/>
              <a:cs typeface="Carlito"/>
            </a:endParaRPr>
          </a:p>
          <a:p>
            <a:pPr marL="457200" indent="-326520" algn="l">
              <a:lnSpc>
                <a:spcPct val="114999"/>
              </a:lnSpc>
              <a:buClr>
                <a:srgbClr val="000000"/>
              </a:buClr>
              <a:buFont typeface="Caveat"/>
              <a:buAutoNum type="arabicPeriod"/>
              <a:defRPr/>
            </a:pPr>
            <a:r>
              <a:rPr lang="ru-RU" sz="1900" b="0" strike="noStrike" spc="-1">
                <a:solidFill>
                  <a:srgbClr val="000000"/>
                </a:solidFill>
                <a:latin typeface="Carlito"/>
                <a:ea typeface="Carlito"/>
                <a:cs typeface="Carlito"/>
              </a:rPr>
              <a:t>Провести социологическое исследование учащихся школы №8 им. Н.Г. Варламова</a:t>
            </a:r>
            <a:endParaRPr sz="1900" b="0" strike="noStrike" spc="-1">
              <a:latin typeface="Carlito"/>
              <a:ea typeface="Carlito"/>
              <a:cs typeface="Carlito"/>
            </a:endParaRPr>
          </a:p>
          <a:p>
            <a:pPr>
              <a:lnSpc>
                <a:spcPct val="114999"/>
              </a:lnSpc>
              <a:defRPr/>
            </a:pPr>
            <a:endParaRPr sz="1900" b="0" strike="noStrike" spc="-1">
              <a:latin typeface="Carlito"/>
              <a:ea typeface="Carlito"/>
              <a:cs typeface="Carlito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spcAft>
                <a:spcPts val="1199"/>
              </a:spcAft>
              <a:defRPr/>
            </a:pPr>
            <a:endParaRPr sz="1900" b="0" strike="noStrike" spc="-1">
              <a:latin typeface="Carlito"/>
              <a:ea typeface="Carlito"/>
              <a:cs typeface="Carlito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6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История семьи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27" name="CustomShape 2" hidden="0"/>
          <p:cNvSpPr/>
          <p:nvPr isPhoto="0" userDrawn="0"/>
        </p:nvSpPr>
        <p:spPr bwMode="auto">
          <a:xfrm>
            <a:off x="311760" y="1591560"/>
            <a:ext cx="851940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>
              <a:lnSpc>
                <a:spcPct val="114999"/>
              </a:lnSpc>
              <a:defRPr/>
            </a:pPr>
            <a:r>
              <a:rPr lang="ru-RU" sz="1800" b="0" strike="noStrike" spc="-1">
                <a:solidFill>
                  <a:srgbClr val="666666"/>
                </a:solidFill>
                <a:latin typeface="Cambria"/>
                <a:ea typeface="Cambria"/>
              </a:rPr>
              <a:t>ФИО: Микшакова Евгения Дмитриевна -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defRPr/>
            </a:pPr>
            <a:r>
              <a:rPr lang="ru-RU" sz="1800" b="0" strike="noStrike" spc="-1">
                <a:solidFill>
                  <a:srgbClr val="666666"/>
                </a:solidFill>
                <a:latin typeface="Cambria"/>
                <a:ea typeface="Cambria"/>
              </a:rPr>
              <a:t>Дата рождения: 24.04.1936 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defRPr/>
            </a:pPr>
            <a:r>
              <a:rPr lang="ru-RU" sz="1800" b="0" strike="noStrike" spc="-1">
                <a:solidFill>
                  <a:srgbClr val="666666"/>
                </a:solidFill>
                <a:latin typeface="Cambria"/>
                <a:ea typeface="Cambria"/>
              </a:rPr>
              <a:t>Место рождения: г. Подпорожье,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defRPr/>
            </a:pPr>
            <a:r>
              <a:rPr lang="ru-RU" sz="1800" b="0" strike="noStrike" spc="-1">
                <a:solidFill>
                  <a:srgbClr val="666666"/>
                </a:solidFill>
                <a:latin typeface="Cambria"/>
                <a:ea typeface="Cambria"/>
              </a:rPr>
              <a:t>Ленинградская область</a:t>
            </a:r>
            <a:endParaRPr lang="ru-RU" sz="1800" b="0" strike="noStrike" spc="-1">
              <a:latin typeface="Arial"/>
            </a:endParaRPr>
          </a:p>
          <a:p>
            <a:pPr>
              <a:lnSpc>
                <a:spcPct val="114999"/>
              </a:lnSpc>
              <a:spcBef>
                <a:spcPts val="1199"/>
              </a:spcBef>
              <a:spcAft>
                <a:spcPts val="1199"/>
              </a:spcAft>
              <a:defRPr/>
            </a:pPr>
            <a:endParaRPr lang="ru-RU" sz="1800" b="0" strike="noStrike" spc="-1">
              <a:latin typeface="Arial"/>
            </a:endParaRPr>
          </a:p>
        </p:txBody>
      </p:sp>
      <p:pic>
        <p:nvPicPr>
          <p:cNvPr id="128" name="Google Shape;72;p15" descr="" hidden="0"/>
          <p:cNvPicPr/>
          <p:nvPr isPhoto="0" userDrawn="0"/>
        </p:nvPicPr>
        <p:blipFill>
          <a:blip r:embed="rId2">
            <a:alphaModFix amt="94000"/>
          </a:blip>
          <a:srcRect l="8036" t="9997" r="14096" b="11182"/>
          <a:stretch/>
        </p:blipFill>
        <p:spPr bwMode="auto">
          <a:xfrm rot="327000">
            <a:off x="4493880" y="781200"/>
            <a:ext cx="4579560" cy="356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30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История концлагеря №5 г. Петрозаводск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30" name="CustomShape 2" hidden="0"/>
          <p:cNvSpPr/>
          <p:nvPr isPhoto="0" userDrawn="0"/>
        </p:nvSpPr>
        <p:spPr bwMode="auto">
          <a:xfrm>
            <a:off x="311760" y="1228680"/>
            <a:ext cx="484560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 algn="ctr">
              <a:lnSpc>
                <a:spcPct val="114999"/>
              </a:lnSpc>
              <a:spcAft>
                <a:spcPts val="1199"/>
              </a:spcAft>
              <a:defRPr/>
            </a:pPr>
            <a:r>
              <a:rPr lang="ru-RU" sz="1200" b="0" strike="noStrike" spc="-1">
                <a:solidFill>
                  <a:srgbClr val="442D25"/>
                </a:solidFill>
                <a:latin typeface="Cambria"/>
                <a:ea typeface="Cambria"/>
              </a:rPr>
              <a:t>Самым крупным из созданных в 1941-1944 годах в Петрозаводске концентрационных лагерей был концлагерь №5, в котором содержалось около восьми тысяч человек. Он располагался на территории Железнодорожного поселка (в войну это место называлось Красная Горка)</a:t>
            </a:r>
            <a:endParaRPr lang="ru-RU" sz="1200" b="0" strike="noStrike" spc="-1">
              <a:latin typeface="Arial"/>
            </a:endParaRPr>
          </a:p>
        </p:txBody>
      </p:sp>
      <p:pic>
        <p:nvPicPr>
          <p:cNvPr id="131" name="Google Shape;79;p16" descr="" hidden="0"/>
          <p:cNvPicPr/>
          <p:nvPr isPhoto="0" userDrawn="0"/>
        </p:nvPicPr>
        <p:blipFill>
          <a:blip r:embed="rId2"/>
          <a:srcRect l="5579" t="6903" r="19396" b="5301"/>
          <a:stretch/>
        </p:blipFill>
        <p:spPr bwMode="auto">
          <a:xfrm rot="166200">
            <a:off x="5104800" y="1033200"/>
            <a:ext cx="3811320" cy="395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Google Shape;80;p16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798120" y="2571840"/>
            <a:ext cx="3709800" cy="241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Детство, украденное войной</a:t>
            </a:r>
            <a:endParaRPr lang="ru-RU" sz="4200" b="0" strike="noStrike" spc="-1">
              <a:latin typeface="Arial"/>
            </a:endParaRPr>
          </a:p>
        </p:txBody>
      </p:sp>
      <p:sp>
        <p:nvSpPr>
          <p:cNvPr id="134" name="CustomShape 2" hidden="0"/>
          <p:cNvSpPr/>
          <p:nvPr isPhoto="0" userDrawn="0"/>
        </p:nvSpPr>
        <p:spPr bwMode="auto">
          <a:xfrm>
            <a:off x="387360" y="1546200"/>
            <a:ext cx="3787200" cy="33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/>
          </a:bodyPr>
          <a:p>
            <a:pPr algn="ctr">
              <a:lnSpc>
                <a:spcPct val="114999"/>
              </a:lnSpc>
              <a:spcAft>
                <a:spcPts val="1199"/>
              </a:spcAft>
              <a:defRPr/>
            </a:pPr>
            <a:r>
              <a:rPr lang="ru-RU" sz="1050" b="0" strike="noStrike" spc="-1">
                <a:solidFill>
                  <a:srgbClr val="212121"/>
                </a:solidFill>
                <a:latin typeface="Cambria"/>
                <a:ea typeface="Cambria"/>
              </a:rPr>
              <a:t>«Весной 1942 г. весь лагерь переболел цингой, а дети — корью. Свирепствовала дизентерия... Ежедневно умирало 10-15 человек. Кормили очень плохо. Выдавали немного хлеба с какой-то примесью и граммов 50 гнилой колбасы на 3 дня. </a:t>
            </a:r>
            <a:r>
              <a:rPr lang="ru-RU" sz="1200" b="0" strike="noStrike" spc="-1">
                <a:solidFill>
                  <a:srgbClr val="333333"/>
                </a:solidFill>
                <a:latin typeface="Times New Roman"/>
                <a:ea typeface="Times New Roman"/>
              </a:rPr>
              <a:t> Иногда давали хвосты от рыбы, воду с мукой и солью.</a:t>
            </a:r>
            <a:r>
              <a:rPr lang="ru-RU" sz="1050" b="0" strike="noStrike" spc="-1">
                <a:solidFill>
                  <a:srgbClr val="212121"/>
                </a:solidFill>
                <a:latin typeface="Cambria"/>
                <a:ea typeface="Cambria"/>
              </a:rPr>
              <a:t>Есть постоянно хотелось...»</a:t>
            </a:r>
            <a:endParaRPr lang="ru-RU" sz="1050" b="0" strike="noStrike" spc="-1">
              <a:latin typeface="Arial"/>
            </a:endParaRPr>
          </a:p>
        </p:txBody>
      </p:sp>
      <p:pic>
        <p:nvPicPr>
          <p:cNvPr id="135" name="Google Shape;87;p17" descr="" hidden="0"/>
          <p:cNvPicPr/>
          <p:nvPr isPhoto="0" userDrawn="0"/>
        </p:nvPicPr>
        <p:blipFill>
          <a:blip r:embed="rId2"/>
          <a:stretch/>
        </p:blipFill>
        <p:spPr bwMode="auto">
          <a:xfrm rot="157200">
            <a:off x="4245840" y="1285920"/>
            <a:ext cx="4722120" cy="307872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blurRad="55000" dist="18000" dir="5400000" rotWithShape="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6" name="Google Shape;92;p18" descr="" hidden="0"/>
          <p:cNvPicPr/>
          <p:nvPr isPhoto="0" userDrawn="0"/>
        </p:nvPicPr>
        <p:blipFill>
          <a:blip r:embed="rId2"/>
          <a:stretch/>
        </p:blipFill>
        <p:spPr bwMode="auto">
          <a:xfrm>
            <a:off x="2877120" y="152280"/>
            <a:ext cx="3629160" cy="4837680"/>
          </a:xfrm>
          <a:prstGeom prst="rect">
            <a:avLst/>
          </a:prstGeom>
          <a:ln w="190440">
            <a:solidFill>
              <a:srgbClr val="C8C6BD"/>
            </a:solidFill>
            <a:miter/>
          </a:ln>
          <a:effectLst>
            <a:outerShdw blurRad="254000" rotWithShape="0" algn="b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" name="Рисунок 4" descr="Изображение выглядит как внешний, небо, человек, группа&#10;&#10;Автоматически созданное описание" hidden="0"/>
          <p:cNvPicPr/>
          <p:nvPr isPhoto="0" userDrawn="0"/>
        </p:nvPicPr>
        <p:blipFill>
          <a:blip r:embed="rId2"/>
          <a:stretch/>
        </p:blipFill>
        <p:spPr bwMode="auto">
          <a:xfrm rot="21419998">
            <a:off x="454320" y="282240"/>
            <a:ext cx="3583080" cy="3729600"/>
          </a:xfrm>
          <a:prstGeom prst="rect">
            <a:avLst/>
          </a:prstGeom>
          <a:ln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38" name="Рисунок 5" descr="Изображение выглядит как текст, внешний, человек, земля&#10;&#10;Автоматически созданное описание" hidden="0"/>
          <p:cNvPicPr/>
          <p:nvPr isPhoto="0" userDrawn="0"/>
        </p:nvPicPr>
        <p:blipFill>
          <a:blip r:embed="rId3"/>
          <a:srcRect l="2589" t="10679" r="9801" b="8985"/>
          <a:stretch/>
        </p:blipFill>
        <p:spPr bwMode="auto">
          <a:xfrm>
            <a:off x="5158440" y="238680"/>
            <a:ext cx="3210840" cy="2086200"/>
          </a:xfrm>
          <a:prstGeom prst="rect">
            <a:avLst/>
          </a:prstGeom>
          <a:ln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39" name="Рисунок 6" descr="Изображение выглядит как текст, группа, сеть&#10;&#10;Автоматически созданное описание" hidden="0"/>
          <p:cNvPicPr/>
          <p:nvPr isPhoto="0" userDrawn="0"/>
        </p:nvPicPr>
        <p:blipFill>
          <a:blip r:embed="rId4"/>
          <a:stretch/>
        </p:blipFill>
        <p:spPr bwMode="auto">
          <a:xfrm rot="359999">
            <a:off x="6143400" y="2019600"/>
            <a:ext cx="2742120" cy="2742120"/>
          </a:xfrm>
          <a:prstGeom prst="rect">
            <a:avLst/>
          </a:prstGeom>
          <a:ln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  <p:pic>
        <p:nvPicPr>
          <p:cNvPr id="140" name="Рисунок 7" descr="Изображение выглядит как человек, белый, веревка, овощ&#10;&#10;Автоматически созданное описание" hidden="0"/>
          <p:cNvPicPr/>
          <p:nvPr isPhoto="0" userDrawn="0"/>
        </p:nvPicPr>
        <p:blipFill>
          <a:blip r:embed="rId5"/>
          <a:stretch/>
        </p:blipFill>
        <p:spPr bwMode="auto">
          <a:xfrm>
            <a:off x="2973960" y="2844720"/>
            <a:ext cx="2742120" cy="1847160"/>
          </a:xfrm>
          <a:prstGeom prst="rect">
            <a:avLst/>
          </a:prstGeom>
          <a:ln w="88920">
            <a:solidFill>
              <a:srgbClr val="000000"/>
            </a:solidFill>
            <a:miter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" name="CustomShape 1" hidden="0"/>
          <p:cNvSpPr/>
          <p:nvPr isPhoto="0" userDrawn="0"/>
        </p:nvSpPr>
        <p:spPr bwMode="auto">
          <a:xfrm>
            <a:off x="311760" y="292680"/>
            <a:ext cx="8519400" cy="79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tIns="91440" rIns="90000" bIns="91440">
            <a:normAutofit fontScale="87000"/>
          </a:bodyPr>
          <a:p>
            <a:pPr>
              <a:lnSpc>
                <a:spcPct val="100000"/>
              </a:lnSpc>
              <a:defRPr/>
            </a:pPr>
            <a:r>
              <a:rPr lang="ru-RU" sz="4200" b="1" strike="noStrike" spc="-1">
                <a:solidFill>
                  <a:srgbClr val="212121"/>
                </a:solidFill>
                <a:latin typeface="Amatic SC"/>
                <a:ea typeface="Amatic SC"/>
              </a:rPr>
              <a:t>После войны</a:t>
            </a:r>
            <a:endParaRPr lang="ru-RU" sz="4200" b="0" strike="noStrike" spc="-1">
              <a:latin typeface="Arial"/>
            </a:endParaRPr>
          </a:p>
        </p:txBody>
      </p:sp>
      <p:pic>
        <p:nvPicPr>
          <p:cNvPr id="142" name="Google Shape;98;p19" descr="" hidden="0"/>
          <p:cNvPicPr/>
          <p:nvPr isPhoto="0" userDrawn="0"/>
        </p:nvPicPr>
        <p:blipFill>
          <a:blip r:embed="rId2"/>
          <a:stretch/>
        </p:blipFill>
        <p:spPr bwMode="auto">
          <a:xfrm rot="21321598">
            <a:off x="257400" y="1201320"/>
            <a:ext cx="2808720" cy="374364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43" name="Google Shape;99;p19" descr="" hidden="0"/>
          <p:cNvPicPr/>
          <p:nvPr isPhoto="0" userDrawn="0"/>
        </p:nvPicPr>
        <p:blipFill>
          <a:blip r:embed="rId3"/>
          <a:stretch/>
        </p:blipFill>
        <p:spPr bwMode="auto">
          <a:xfrm>
            <a:off x="6158880" y="141480"/>
            <a:ext cx="2808720" cy="374364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44" name="Google Shape;100;p19" descr="" hidden="0"/>
          <p:cNvPicPr/>
          <p:nvPr isPhoto="0" userDrawn="0"/>
        </p:nvPicPr>
        <p:blipFill>
          <a:blip r:embed="rId4"/>
          <a:stretch/>
        </p:blipFill>
        <p:spPr bwMode="auto">
          <a:xfrm rot="227999">
            <a:off x="3681720" y="780840"/>
            <a:ext cx="1923120" cy="256356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  <p:pic>
        <p:nvPicPr>
          <p:cNvPr id="145" name="Google Shape;101;p19" descr="" hidden="0"/>
          <p:cNvPicPr/>
          <p:nvPr isPhoto="0" userDrawn="0"/>
        </p:nvPicPr>
        <p:blipFill>
          <a:blip r:embed="rId5"/>
          <a:stretch/>
        </p:blipFill>
        <p:spPr bwMode="auto">
          <a:xfrm>
            <a:off x="3920400" y="2478600"/>
            <a:ext cx="3432240" cy="2574000"/>
          </a:xfrm>
          <a:prstGeom prst="rect">
            <a:avLst/>
          </a:prstGeom>
          <a:ln>
            <a:noFill/>
          </a:ln>
          <a:effectLst>
            <a:outerShdw blurRad="292100" dist="138479" dir="2700000" rotWithShape="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Equity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Office">
        <a:dk1>
          <a:sysClr val="windowText" lastClr="000000"/>
        </a:dk1>
        <a:lt1>
          <a:sysClr val="window" lastClr="FFFFFF"/>
        </a:lt1>
        <a:dk2>
          <a:srgbClr val="666666"/>
        </a:dk2>
        <a:lt2>
          <a:srgbClr val="EEEEEE"/>
        </a:lt2>
        <a:accent1>
          <a:srgbClr val="212121"/>
        </a:accent1>
        <a:accent2>
          <a:srgbClr val="455A64"/>
        </a:accent2>
        <a:accent3>
          <a:srgbClr val="78909C"/>
        </a:accent3>
        <a:accent4>
          <a:srgbClr val="7C7CE0"/>
        </a:accent4>
        <a:accent5>
          <a:srgbClr val="DB4437"/>
        </a:accent5>
        <a:accent6>
          <a:srgbClr val="F6CD4C"/>
        </a:accent6>
        <a:hlink>
          <a:srgbClr val="DB4437"/>
        </a:hlink>
        <a:folHlink>
          <a:srgbClr val="DB4437"/>
        </a:folHlink>
      </a:clrScheme>
    </a:extraClrScheme>
  </a:extraClrSchemeLst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Equity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Office">
        <a:dk1>
          <a:sysClr val="windowText" lastClr="000000"/>
        </a:dk1>
        <a:lt1>
          <a:sysClr val="window" lastClr="FFFFFF"/>
        </a:lt1>
        <a:dk2>
          <a:srgbClr val="666666"/>
        </a:dk2>
        <a:lt2>
          <a:srgbClr val="EEEEEE"/>
        </a:lt2>
        <a:accent1>
          <a:srgbClr val="212121"/>
        </a:accent1>
        <a:accent2>
          <a:srgbClr val="455A64"/>
        </a:accent2>
        <a:accent3>
          <a:srgbClr val="78909C"/>
        </a:accent3>
        <a:accent4>
          <a:srgbClr val="7C7CE0"/>
        </a:accent4>
        <a:accent5>
          <a:srgbClr val="DB4437"/>
        </a:accent5>
        <a:accent6>
          <a:srgbClr val="F6CD4C"/>
        </a:accent6>
        <a:hlink>
          <a:srgbClr val="DB4437"/>
        </a:hlink>
        <a:folHlink>
          <a:srgbClr val="DB4437"/>
        </a:folHlink>
      </a:clrScheme>
    </a:extraClrScheme>
  </a:extraClrSchemeLst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Equity">
      <a:dk1>
        <a:srgbClr val="000000"/>
      </a:dk1>
      <a:lt1>
        <a:srgbClr val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>
    <a:extraClrScheme>
      <a:clrScheme name="Office">
        <a:dk1>
          <a:sysClr val="windowText" lastClr="000000"/>
        </a:dk1>
        <a:lt1>
          <a:sysClr val="window" lastClr="FFFFFF"/>
        </a:lt1>
        <a:dk2>
          <a:srgbClr val="666666"/>
        </a:dk2>
        <a:lt2>
          <a:srgbClr val="EEEEEE"/>
        </a:lt2>
        <a:accent1>
          <a:srgbClr val="212121"/>
        </a:accent1>
        <a:accent2>
          <a:srgbClr val="455A64"/>
        </a:accent2>
        <a:accent3>
          <a:srgbClr val="78909C"/>
        </a:accent3>
        <a:accent4>
          <a:srgbClr val="7C7CE0"/>
        </a:accent4>
        <a:accent5>
          <a:srgbClr val="DB4437"/>
        </a:accent5>
        <a:accent6>
          <a:srgbClr val="F6CD4C"/>
        </a:accent6>
        <a:hlink>
          <a:srgbClr val="DB4437"/>
        </a:hlink>
        <a:folHlink>
          <a:srgbClr val="DB4437"/>
        </a:folHlink>
      </a:clrScheme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R7-Office/7.0.1.62</Application>
  <DocSecurity>0</DocSecurity>
  <PresentationFormat/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Theme 1</vt:lpstr>
      <vt:lpstr>Theme 2</vt:lpstr>
      <vt:lpstr>Theme 3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Республика Карелия  Муниципальное бюджетное общеобразовательное учреждение    Петрозаводского городского округа   «Средняя общеобразовательная школа №8 им. Н.Г.  Варламова»   Исследовательская работа на тему:  “Память жива, но её не тревожьте” - воспоминания  узницы концлагеря Микшаковой Евгении Дмитриевны</dc:title>
  <dc:subject/>
  <dc:creator/>
  <cp:keywords/>
  <dc:description/>
  <dc:identifier/>
  <dc:language>ru-RU</dc:language>
  <cp:lastModifiedBy>Диана Белькова</cp:lastModifiedBy>
  <cp:revision>81</cp:revision>
  <dcterms:modified xsi:type="dcterms:W3CDTF">2022-04-05T08:25:54Z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Notes">
    <vt:i4>12</vt:i4>
  </property>
  <property fmtid="{D5CDD505-2E9C-101B-9397-08002B2CF9AE}" pid="7" name="PresentationFormat">
    <vt:lpwstr>Экран (16:9)</vt:lpwstr>
  </property>
  <property fmtid="{D5CDD505-2E9C-101B-9397-08002B2CF9AE}" pid="8" name="ScaleCrop">
    <vt:bool>false</vt:bool>
  </property>
  <property fmtid="{D5CDD505-2E9C-101B-9397-08002B2CF9AE}" pid="9" name="ShareDoc">
    <vt:bool>false</vt:bool>
  </property>
  <property fmtid="{D5CDD505-2E9C-101B-9397-08002B2CF9AE}" pid="10" name="Slides">
    <vt:i4>14</vt:i4>
  </property>
</Properties>
</file>